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3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57" r:id="rId2"/>
    <p:sldMasterId id="2147483662" r:id="rId3"/>
    <p:sldMasterId id="2147483666" r:id="rId4"/>
  </p:sldMasterIdLst>
  <p:notesMasterIdLst>
    <p:notesMasterId r:id="rId29"/>
  </p:notesMasterIdLst>
  <p:handoutMasterIdLst>
    <p:handoutMasterId r:id="rId30"/>
  </p:handoutMasterIdLst>
  <p:sldIdLst>
    <p:sldId id="265" r:id="rId5"/>
    <p:sldId id="266" r:id="rId6"/>
    <p:sldId id="261" r:id="rId7"/>
    <p:sldId id="267" r:id="rId8"/>
    <p:sldId id="268" r:id="rId9"/>
    <p:sldId id="269" r:id="rId10"/>
    <p:sldId id="270" r:id="rId11"/>
    <p:sldId id="271" r:id="rId12"/>
    <p:sldId id="272" r:id="rId13"/>
    <p:sldId id="273" r:id="rId14"/>
    <p:sldId id="274" r:id="rId15"/>
    <p:sldId id="275" r:id="rId16"/>
    <p:sldId id="276" r:id="rId17"/>
    <p:sldId id="277" r:id="rId18"/>
    <p:sldId id="278" r:id="rId19"/>
    <p:sldId id="289" r:id="rId20"/>
    <p:sldId id="280" r:id="rId21"/>
    <p:sldId id="281" r:id="rId22"/>
    <p:sldId id="282" r:id="rId23"/>
    <p:sldId id="283" r:id="rId24"/>
    <p:sldId id="284" r:id="rId25"/>
    <p:sldId id="286" r:id="rId26"/>
    <p:sldId id="287" r:id="rId27"/>
    <p:sldId id="290" r:id="rId28"/>
  </p:sldIdLst>
  <p:sldSz cx="9144000" cy="6858000" type="screen4x3"/>
  <p:notesSz cx="7315200" cy="9601200"/>
  <p:embeddedFontLst>
    <p:embeddedFont>
      <p:font typeface="Calibri Light" panose="020F0302020204030204" pitchFamily="34" charset="0"/>
      <p:regular r:id="rId31"/>
      <p:italic r:id="rId32"/>
    </p:embeddedFont>
    <p:embeddedFont>
      <p:font typeface="Roboto" panose="02000000000000000000" pitchFamily="2" charset="0"/>
      <p:regular r:id="rId33"/>
      <p:bold r:id="rId34"/>
      <p:italic r:id="rId35"/>
      <p:boldItalic r:id="rId36"/>
    </p:embeddedFont>
    <p:embeddedFont>
      <p:font typeface="Calibri" panose="020F0502020204030204" pitchFamily="34" charset="0"/>
      <p:regular r:id="rId37"/>
      <p:bold r:id="rId38"/>
      <p:italic r:id="rId39"/>
      <p:boldItalic r:id="rId4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62626"/>
    <a:srgbClr val="FFCC00"/>
    <a:srgbClr val="F8F8F8"/>
    <a:srgbClr val="EEECE1"/>
    <a:srgbClr val="C0504D"/>
    <a:srgbClr val="D11034"/>
    <a:srgbClr val="5F6A72"/>
    <a:srgbClr val="782C2C"/>
    <a:srgbClr val="993939"/>
    <a:srgbClr val="AD23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162" autoAdjust="0"/>
    <p:restoredTop sz="84255" autoAdjust="0"/>
  </p:normalViewPr>
  <p:slideViewPr>
    <p:cSldViewPr>
      <p:cViewPr varScale="1">
        <p:scale>
          <a:sx n="80" d="100"/>
          <a:sy n="80" d="100"/>
        </p:scale>
        <p:origin x="114" y="49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2964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9.fntdata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34" Type="http://schemas.openxmlformats.org/officeDocument/2006/relationships/font" Target="fonts/font4.fntdata"/><Relationship Id="rId42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font" Target="fonts/font6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1.fntdata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handoutMaster" Target="handoutMasters/handoutMaster1.xml"/><Relationship Id="rId35" Type="http://schemas.openxmlformats.org/officeDocument/2006/relationships/font" Target="fonts/font5.fntdata"/><Relationship Id="rId43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r">
              <a:defRPr sz="1300"/>
            </a:lvl1pPr>
          </a:lstStyle>
          <a:p>
            <a:fld id="{51A969EA-8566-418D-AC96-BC5F6E9FAB6C}" type="datetimeFigureOut">
              <a:rPr lang="en-US" smtClean="0"/>
              <a:t>5/25/2016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r">
              <a:defRPr sz="1300"/>
            </a:lvl1pPr>
          </a:lstStyle>
          <a:p>
            <a:fld id="{EE82846E-1614-4B37-A9C4-3E0C2AE35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1736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r">
              <a:defRPr sz="1300"/>
            </a:lvl1pPr>
          </a:lstStyle>
          <a:p>
            <a:fld id="{33B07B4B-74D8-4C42-A719-1F93879497F8}" type="datetimeFigureOut">
              <a:rPr lang="en-US" smtClean="0"/>
              <a:t>5/25/2016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747" tIns="47873" rIns="95747" bIns="47873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5747" tIns="47873" rIns="95747" bIns="47873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r">
              <a:defRPr sz="1300"/>
            </a:lvl1pPr>
          </a:lstStyle>
          <a:p>
            <a:fld id="{F4EE911A-504C-45E1-9DD1-A7318D673F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946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2831735" y="3945634"/>
            <a:ext cx="3917511" cy="486919"/>
            <a:chOff x="0" y="0"/>
            <a:chExt cx="4827909" cy="600075"/>
          </a:xfrm>
        </p:grpSpPr>
        <p:pic>
          <p:nvPicPr>
            <p:cNvPr id="13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9450"/>
            <a:stretch/>
          </p:blipFill>
          <p:spPr>
            <a:xfrm>
              <a:off x="496184" y="0"/>
              <a:ext cx="4331725" cy="600075"/>
            </a:xfrm>
            <a:prstGeom prst="rect">
              <a:avLst/>
            </a:prstGeom>
          </p:spPr>
        </p:pic>
        <p:pic>
          <p:nvPicPr>
            <p:cNvPr id="14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92757"/>
            <a:stretch/>
          </p:blipFill>
          <p:spPr>
            <a:xfrm>
              <a:off x="0" y="0"/>
              <a:ext cx="518160" cy="600075"/>
            </a:xfrm>
            <a:prstGeom prst="rect">
              <a:avLst/>
            </a:prstGeom>
          </p:spPr>
        </p:pic>
      </p:grpSp>
      <p:sp>
        <p:nvSpPr>
          <p:cNvPr id="16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Lesson Title</a:t>
            </a:r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Day X</a:t>
            </a:r>
            <a:endParaRPr lang="en-US" dirty="0"/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396992" y="3998593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Month, Day, Year</a:t>
            </a:r>
            <a:endParaRPr lang="en-US" dirty="0"/>
          </a:p>
        </p:txBody>
      </p:sp>
      <p:sp>
        <p:nvSpPr>
          <p:cNvPr id="22" name="TextBox 21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</a:t>
            </a:r>
            <a:r>
              <a:rPr lang="en-US" sz="800" baseline="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Camp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2168885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Process 9"/>
          <p:cNvSpPr/>
          <p:nvPr userDrawn="1"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BF5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BF57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pic>
        <p:nvPicPr>
          <p:cNvPr id="6" name="Content Placeholder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429" t="14129"/>
          <a:stretch/>
        </p:blipFill>
        <p:spPr>
          <a:xfrm>
            <a:off x="-5871" y="6400800"/>
            <a:ext cx="2179730" cy="481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70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426892" y="3962400"/>
            <a:ext cx="3535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Coding Bootcamp |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Lesson Title</a:t>
            </a:r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3370402" y="4034789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Month, Day, Year</a:t>
            </a:r>
            <a:endParaRPr lang="en-US" dirty="0"/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Day 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7873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0909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 userDrawn="1"/>
        </p:nvSpPr>
        <p:spPr>
          <a:xfrm>
            <a:off x="0" y="6418964"/>
            <a:ext cx="9155741" cy="457748"/>
          </a:xfrm>
          <a:prstGeom prst="flowChartProcess">
            <a:avLst/>
          </a:prstGeom>
          <a:solidFill>
            <a:srgbClr val="1D1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8921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21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1862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2626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lowchart: Process 12"/>
          <p:cNvSpPr/>
          <p:nvPr userDrawn="1"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</a:t>
            </a:r>
            <a:r>
              <a:rPr lang="en-US" sz="800" baseline="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5232359" y="6411723"/>
            <a:ext cx="3917511" cy="486919"/>
            <a:chOff x="0" y="0"/>
            <a:chExt cx="4827909" cy="600075"/>
          </a:xfrm>
        </p:grpSpPr>
        <p:pic>
          <p:nvPicPr>
            <p:cNvPr id="16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9450"/>
            <a:stretch/>
          </p:blipFill>
          <p:spPr>
            <a:xfrm>
              <a:off x="496184" y="0"/>
              <a:ext cx="4331725" cy="600075"/>
            </a:xfrm>
            <a:prstGeom prst="rect">
              <a:avLst/>
            </a:prstGeom>
          </p:spPr>
        </p:pic>
        <p:pic>
          <p:nvPicPr>
            <p:cNvPr id="17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92757"/>
            <a:stretch/>
          </p:blipFill>
          <p:spPr>
            <a:xfrm>
              <a:off x="0" y="0"/>
              <a:ext cx="518160" cy="600075"/>
            </a:xfrm>
            <a:prstGeom prst="rect">
              <a:avLst/>
            </a:prstGeom>
          </p:spPr>
        </p:pic>
      </p:grp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23117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64080"/>
          </a:xfrm>
          <a:prstGeom prst="rect">
            <a:avLst/>
          </a:prstGeom>
        </p:spPr>
      </p:pic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426892" y="3962400"/>
            <a:ext cx="3535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Rutgers Coding Bootcamp |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Lesson Title</a:t>
            </a:r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3962400" y="4037683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Month, Day, Year</a:t>
            </a:r>
            <a:endParaRPr lang="en-US" dirty="0"/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Day 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2028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64080"/>
          </a:xfrm>
          <a:prstGeom prst="rect">
            <a:avLst/>
          </a:prstGeom>
        </p:spPr>
      </p:pic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9297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Process 9"/>
          <p:cNvSpPr/>
          <p:nvPr userDrawn="1"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D11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UCFB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71" y="6410337"/>
            <a:ext cx="3968271" cy="447663"/>
          </a:xfrm>
          <a:prstGeom prst="rect">
            <a:avLst/>
          </a:prstGeom>
        </p:spPr>
      </p:pic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378207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2DAE4-C87D-464C-8529-C68309DD1CFC}" type="datetimeFigureOut">
              <a:rPr lang="en-US" smtClean="0"/>
              <a:t>5/25/2016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6378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BF57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lowchart: Process 7"/>
          <p:cNvSpPr/>
          <p:nvPr userDrawn="1"/>
        </p:nvSpPr>
        <p:spPr>
          <a:xfrm flipV="1">
            <a:off x="426892" y="3691893"/>
            <a:ext cx="6888308" cy="4571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426892" y="3963847"/>
            <a:ext cx="4678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Coding Bootcamp at UT Austin | 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Lesson Title</a:t>
            </a:r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4953000" y="4036236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18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Month, Day, Year</a:t>
            </a:r>
            <a:endParaRPr lang="en-US" dirty="0"/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Day X</a:t>
            </a:r>
            <a:endParaRPr lang="en-US" dirty="0"/>
          </a:p>
        </p:txBody>
      </p:sp>
      <p:pic>
        <p:nvPicPr>
          <p:cNvPr id="9" name="Content Placeholder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20"/>
          <a:stretch/>
        </p:blipFill>
        <p:spPr>
          <a:xfrm>
            <a:off x="0" y="0"/>
            <a:ext cx="9144000" cy="560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712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solidFill>
          <a:srgbClr val="BF57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6707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7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4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F2DAE4-C87D-464C-8529-C68309DD1CFC}" type="datetimeFigureOut">
              <a:rPr lang="en-US" smtClean="0"/>
              <a:t>5/25/2016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6781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50" r:id="rId3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ctr" defTabSz="6858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6858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5/25/2016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5655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5/25/2016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5118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5/25/2016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5545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7" Type="http://schemas.openxmlformats.org/officeDocument/2006/relationships/hyperlink" Target="https://cylonjs.com/" TargetMode="External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0.xml"/><Relationship Id="rId6" Type="http://schemas.openxmlformats.org/officeDocument/2006/relationships/hyperlink" Target="http://www.developers.meethue.com/" TargetMode="External"/><Relationship Id="rId5" Type="http://schemas.openxmlformats.org/officeDocument/2006/relationships/hyperlink" Target="https://developer.nest.com/" TargetMode="Externa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.png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AJAX </a:t>
            </a:r>
            <a:r>
              <a:rPr lang="en-US" smtClean="0"/>
              <a:t>and APIs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March 2, 2017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Day 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5494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6858000" cy="653854"/>
          </a:xfrm>
        </p:spPr>
        <p:txBody>
          <a:bodyPr>
            <a:normAutofit/>
          </a:bodyPr>
          <a:lstStyle/>
          <a:p>
            <a:r>
              <a:rPr lang="en-US" dirty="0"/>
              <a:t>Use Case #3 – Controlling Physical Hardware</a:t>
            </a:r>
          </a:p>
        </p:txBody>
      </p:sp>
      <p:pic>
        <p:nvPicPr>
          <p:cNvPr id="6" name="Picture 4" descr="http://ecx.images-amazon.com/images/I/51c0TJpNkwL._SX450_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0"/>
          <a:stretch/>
        </p:blipFill>
        <p:spPr bwMode="auto">
          <a:xfrm>
            <a:off x="2895600" y="1020562"/>
            <a:ext cx="3806325" cy="2846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http://london.nodebots.io/images/catbot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08" r="8935"/>
          <a:stretch/>
        </p:blipFill>
        <p:spPr bwMode="auto">
          <a:xfrm>
            <a:off x="6520543" y="1313159"/>
            <a:ext cx="2514600" cy="2121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://www.androidcentral.com/sites/androidcentral.com/files/styles/large/public/topic_images/2014/nest-stock-image-1.png?itok=UEkMM4_8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871" y="996550"/>
            <a:ext cx="2901471" cy="2901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304800" y="4076854"/>
            <a:ext cx="8583814" cy="26014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0" algn="ctr">
              <a:spcBef>
                <a:spcPts val="0"/>
              </a:spcBef>
              <a:buNone/>
            </a:pPr>
            <a:r>
              <a:rPr lang="en-US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Nest Smart 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Thermostat API: 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  <a:hlinkClick r:id="rId5"/>
              </a:rPr>
              <a:t>https://developer.nest.com</a:t>
            </a:r>
            <a:r>
              <a:rPr lang="en-US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  <a:hlinkClick r:id="rId5"/>
              </a:rPr>
              <a:t>/</a:t>
            </a:r>
            <a:endParaRPr lang="en-US" dirty="0" smtClean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228600" indent="0" algn="ctr">
              <a:spcBef>
                <a:spcPts val="0"/>
              </a:spcBef>
              <a:buNone/>
            </a:pPr>
            <a:endParaRPr lang="en-US" dirty="0" smtClean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228600"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Phillips Hue API: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  <a:hlinkClick r:id="rId6"/>
              </a:rPr>
              <a:t>http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  <a:hlinkClick r:id="rId6"/>
              </a:rPr>
              <a:t>://www.developers.meethue.com</a:t>
            </a:r>
            <a:r>
              <a:rPr lang="en-US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  <a:hlinkClick r:id="rId6"/>
              </a:rPr>
              <a:t>/</a:t>
            </a:r>
            <a:endParaRPr lang="en-US" dirty="0" smtClean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228600" indent="0" algn="ctr">
              <a:spcBef>
                <a:spcPts val="0"/>
              </a:spcBef>
              <a:buNone/>
            </a:pPr>
            <a:endParaRPr lang="en-US" dirty="0" smtClean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228600" indent="0" algn="ctr">
              <a:spcBef>
                <a:spcPts val="0"/>
              </a:spcBef>
              <a:buNone/>
            </a:pPr>
            <a:r>
              <a:rPr lang="en-US" dirty="0" err="1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NodeBots</a:t>
            </a:r>
            <a:r>
              <a:rPr lang="en-US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(Ceylon) API: 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  <a:hlinkClick r:id="rId7"/>
              </a:rPr>
              <a:t>https://cylonjs.com</a:t>
            </a:r>
            <a:r>
              <a:rPr lang="en-US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  <a:hlinkClick r:id="rId7"/>
              </a:rPr>
              <a:t>/</a:t>
            </a:r>
            <a:endParaRPr lang="en-US" dirty="0" smtClean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228600" indent="0" algn="ctr">
              <a:spcBef>
                <a:spcPts val="0"/>
              </a:spcBef>
              <a:buNone/>
            </a:pPr>
            <a:endParaRPr lang="en-US" dirty="0" smtClean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8044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7086600" cy="653854"/>
          </a:xfrm>
        </p:spPr>
        <p:txBody>
          <a:bodyPr>
            <a:normAutofit/>
          </a:bodyPr>
          <a:lstStyle/>
          <a:p>
            <a:r>
              <a:rPr lang="en-US" dirty="0"/>
              <a:t>Use Case #3 – Controlling Physical Hardware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1" y="763232"/>
            <a:ext cx="8503920" cy="484130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35281" y="5669868"/>
            <a:ext cx="85039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 smtClean="0"/>
              <a:t>HueCraft</a:t>
            </a:r>
            <a:r>
              <a:rPr lang="en-US" b="1" dirty="0" smtClean="0"/>
              <a:t>: </a:t>
            </a:r>
            <a:r>
              <a:rPr lang="en-US" dirty="0" smtClean="0"/>
              <a:t>https</a:t>
            </a:r>
            <a:r>
              <a:rPr lang="en-US" dirty="0"/>
              <a:t>://www.youtube.com/watch?v=ovYORLkO5bQ</a:t>
            </a:r>
          </a:p>
        </p:txBody>
      </p:sp>
    </p:spTree>
    <p:extLst>
      <p:ext uri="{BB962C8B-B14F-4D97-AF65-F5344CB8AC3E}">
        <p14:creationId xmlns:p14="http://schemas.microsoft.com/office/powerpoint/2010/main" val="3614947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JSON Recap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8852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Recap Questions</a:t>
            </a:r>
            <a:endParaRPr lang="en-US" dirty="0"/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289560" y="783753"/>
            <a:ext cx="8583814" cy="1206892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ctr">
              <a:spcBef>
                <a:spcPts val="0"/>
              </a:spcBef>
              <a:buNone/>
            </a:pPr>
            <a:r>
              <a:rPr lang="en-US" sz="64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What is a JSON?</a:t>
            </a:r>
            <a:endParaRPr lang="en" sz="64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1831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Recap Questions</a:t>
            </a:r>
            <a:endParaRPr lang="en-US" dirty="0"/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289560" y="783753"/>
            <a:ext cx="8583814" cy="1206892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ctr">
              <a:spcBef>
                <a:spcPts val="0"/>
              </a:spcBef>
              <a:buNone/>
            </a:pPr>
            <a:r>
              <a:rPr lang="en-US" sz="64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What is a JSON?</a:t>
            </a:r>
            <a:endParaRPr lang="en" sz="64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264160" y="1990644"/>
            <a:ext cx="8583814" cy="41815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3400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JSON stands for </a:t>
            </a:r>
            <a:r>
              <a:rPr lang="en-US" sz="3400" dirty="0" err="1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Javascript</a:t>
            </a:r>
            <a:r>
              <a:rPr lang="en-US" sz="3400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Object Notation and is nothing more than simple </a:t>
            </a:r>
            <a:r>
              <a:rPr lang="en-US" sz="3400" dirty="0" err="1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Javascript</a:t>
            </a:r>
            <a:r>
              <a:rPr lang="en-US" sz="3400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Objects used as a “</a:t>
            </a:r>
            <a:r>
              <a:rPr lang="en-US" sz="3400" u="sng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data interchange format</a:t>
            </a:r>
            <a:r>
              <a:rPr lang="en-US" sz="3400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”. </a:t>
            </a:r>
            <a:endParaRPr lang="en-US" sz="3400" u="sng" dirty="0" smtClean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4451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Recap Questions</a:t>
            </a:r>
            <a:endParaRPr lang="en-US" dirty="0"/>
          </a:p>
        </p:txBody>
      </p:sp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533400" y="768513"/>
            <a:ext cx="8112543" cy="510875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6" name="Rectangle 5"/>
          <p:cNvSpPr/>
          <p:nvPr/>
        </p:nvSpPr>
        <p:spPr>
          <a:xfrm>
            <a:off x="19727" y="5976056"/>
            <a:ext cx="913014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JSON is a lightweight 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data-interchange format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used to correlate 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keys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with 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values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9641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ea typeface="Roboto" panose="02000000000000000000" pitchFamily="2" charset="0"/>
              </a:rPr>
              <a:t>Getting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6517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Recap Questions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289560" y="783753"/>
            <a:ext cx="8583814" cy="1206892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3200" b="1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What jQuery method do we use to retrieve data from a URL database?</a:t>
            </a:r>
            <a:endParaRPr lang="en" sz="32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1375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Recap Questions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289560" y="783753"/>
            <a:ext cx="8583814" cy="1206892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3200" b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What jQuery method do we use to retrieve data from a URL database?</a:t>
            </a:r>
            <a:endParaRPr lang="en" sz="32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41960" y="2058823"/>
            <a:ext cx="8583814" cy="12068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6400" b="1" u="sng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AJAX!!!!!</a:t>
            </a:r>
            <a:endParaRPr lang="en" sz="6400" u="sng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8" name="Picture 2" descr="http://www.colgate.com/PDP/Ajax_v13/US/EN/locale-assets/images/heros/hero_d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2022" y="3140708"/>
            <a:ext cx="1458889" cy="3420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6654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Recap Questions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289560" y="747991"/>
            <a:ext cx="8583814" cy="1206892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3200" b="1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What two parameters do we pass into AJAX to retrieve data from online?</a:t>
            </a:r>
            <a:endParaRPr lang="en" sz="32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5026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API Recap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4745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Recap Questions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289560" y="747991"/>
            <a:ext cx="8583814" cy="1206892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3200" b="1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What two parameters do we pass into AJAX to retrieve data from online?</a:t>
            </a:r>
            <a:endParaRPr lang="en" sz="32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18" y="2133600"/>
            <a:ext cx="9100511" cy="2493170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304800" y="5165687"/>
            <a:ext cx="8583814" cy="107073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800" b="1" u="sng" dirty="0" err="1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Url</a:t>
            </a:r>
            <a:r>
              <a:rPr lang="en-US" sz="2800" b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and </a:t>
            </a:r>
            <a:r>
              <a:rPr lang="en-US" sz="2800" b="1" u="sng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method: ‘get’</a:t>
            </a:r>
            <a:endParaRPr lang="en-US" sz="3400" u="sng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981200" y="3581400"/>
            <a:ext cx="1066800" cy="158428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4419600" y="3581400"/>
            <a:ext cx="1447800" cy="158428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2796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Recap Questions</a:t>
            </a:r>
            <a:endParaRPr lang="en-US" dirty="0"/>
          </a:p>
        </p:txBody>
      </p:sp>
      <p:pic>
        <p:nvPicPr>
          <p:cNvPr id="10" name="Picture 2" descr="http://www.quickmeme.com/img/bf/bf3e6bb64a3957aa4d710e47afaf1ee79a2f4e6db38cbb2876d2cb6882e4498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785609"/>
            <a:ext cx="6553200" cy="5426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2583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6096000" cy="653854"/>
          </a:xfrm>
        </p:spPr>
        <p:txBody>
          <a:bodyPr>
            <a:normAutofit/>
          </a:bodyPr>
          <a:lstStyle/>
          <a:p>
            <a:r>
              <a:rPr lang="en-US" dirty="0" smtClean="0"/>
              <a:t>Welcome to “Full-Stack” Development</a:t>
            </a:r>
            <a:endParaRPr lang="en-US" dirty="0"/>
          </a:p>
        </p:txBody>
      </p:sp>
      <p:pic>
        <p:nvPicPr>
          <p:cNvPr id="4" name="Picture 3" descr="C:\Users\ahaque89\Downloads\MEAN Deployment Strategy - Page 1 (2).png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4" t="13635" r="3151" b="5248"/>
          <a:stretch/>
        </p:blipFill>
        <p:spPr bwMode="auto">
          <a:xfrm>
            <a:off x="57398" y="982468"/>
            <a:ext cx="8948716" cy="421206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Rectangle 4"/>
          <p:cNvSpPr/>
          <p:nvPr/>
        </p:nvSpPr>
        <p:spPr>
          <a:xfrm>
            <a:off x="-1" y="5150480"/>
            <a:ext cx="9155741" cy="119918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3842" y="5257800"/>
            <a:ext cx="879631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Full-Stack Development </a:t>
            </a: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is the concept of building </a:t>
            </a:r>
            <a:r>
              <a:rPr lang="en-US" sz="2000" b="1" i="1" u="sng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every</a:t>
            </a:r>
            <a:r>
              <a:rPr lang="en-US" sz="2000" i="1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aspect of the web application – from the visuals and interactions, to the data transfer and processing.</a:t>
            </a:r>
            <a:endParaRPr lang="en-US" sz="2000" b="1" u="sng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8471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1329" y="852064"/>
            <a:ext cx="8583814" cy="478673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b="1" u="sng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At this point, you should…</a:t>
            </a:r>
          </a:p>
          <a:p>
            <a:pPr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en-US" b="1" u="sng" smtClean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  <a:buFont typeface="+mj-lt"/>
              <a:buAutoNum type="arabicPeriod"/>
            </a:pPr>
            <a:r>
              <a:rPr lang="en-US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Understand what an </a:t>
            </a:r>
            <a:r>
              <a:rPr lang="en-US" u="sng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API</a:t>
            </a:r>
            <a:r>
              <a:rPr lang="en-US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is.</a:t>
            </a:r>
            <a:endParaRPr lang="en-US" u="sng" smtClean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  <a:buFont typeface="+mj-lt"/>
              <a:buAutoNum type="arabicPeriod"/>
            </a:pPr>
            <a:endParaRPr lang="en-US" smtClean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  <a:buFont typeface="+mj-lt"/>
              <a:buAutoNum type="arabicPeriod"/>
            </a:pPr>
            <a:r>
              <a:rPr lang="en-US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Understand what </a:t>
            </a:r>
            <a:r>
              <a:rPr lang="en-US" u="sng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JSON</a:t>
            </a:r>
            <a:r>
              <a:rPr lang="en-US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means.</a:t>
            </a:r>
          </a:p>
          <a:p>
            <a:pPr marL="685800" indent="-457200">
              <a:spcBef>
                <a:spcPts val="0"/>
              </a:spcBef>
              <a:buFont typeface="+mj-lt"/>
              <a:buAutoNum type="arabicPeriod"/>
            </a:pPr>
            <a:endParaRPr lang="en-US" smtClean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  <a:buFont typeface="+mj-lt"/>
              <a:buAutoNum type="arabicPeriod"/>
            </a:pPr>
            <a:r>
              <a:rPr lang="en-US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Realize that </a:t>
            </a:r>
            <a:r>
              <a:rPr lang="en-US" u="sng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AJAX Methods </a:t>
            </a:r>
            <a:r>
              <a:rPr lang="en-US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are used for retrieving data in databases. </a:t>
            </a:r>
          </a:p>
          <a:p>
            <a:pPr marL="685800" indent="-457200">
              <a:spcBef>
                <a:spcPts val="0"/>
              </a:spcBef>
              <a:buFont typeface="+mj-lt"/>
              <a:buAutoNum type="arabicPeriod"/>
            </a:pPr>
            <a:endParaRPr lang="en-US" smtClean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  <a:buFont typeface="+mj-lt"/>
              <a:buAutoNum type="arabicPeriod"/>
            </a:pPr>
            <a:r>
              <a:rPr lang="en-US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Know how to </a:t>
            </a:r>
            <a:r>
              <a:rPr lang="en-US" u="sng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create a basic AJAX GET Request </a:t>
            </a:r>
            <a:r>
              <a:rPr lang="en-US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using jQuery. (i.e. include URL and “GET”)</a:t>
            </a:r>
          </a:p>
          <a:p>
            <a:pPr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1200" b="1" smtClean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80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/>
            </a:r>
            <a:br>
              <a:rPr lang="en-US" sz="180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</a:br>
            <a:endParaRPr lang="en" sz="18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4655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smtClean="0">
                <a:ea typeface="Roboto" panose="02000000000000000000" pitchFamily="2" charset="0"/>
              </a:rPr>
              <a:t>Questions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3916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Recap Questions</a:t>
            </a:r>
            <a:endParaRPr lang="en-US" dirty="0"/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289560" y="783753"/>
            <a:ext cx="8583814" cy="1206892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6400" b="1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What is an API?</a:t>
            </a:r>
            <a:endParaRPr lang="en" sz="64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650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Recap Questions</a:t>
            </a:r>
            <a:endParaRPr lang="en-US" dirty="0"/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289560" y="783753"/>
            <a:ext cx="8583814" cy="1206892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6400" b="1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What is an API?</a:t>
            </a:r>
            <a:endParaRPr lang="en" sz="64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264160" y="1990644"/>
            <a:ext cx="8583814" cy="41815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3400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“An Application Programming Interface (API) offers a set of </a:t>
            </a:r>
            <a:r>
              <a:rPr lang="en-US" sz="3400" u="sng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pre-defined</a:t>
            </a:r>
            <a:r>
              <a:rPr lang="en-US" sz="3400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routines, code snippets, and tools for building software applications”</a:t>
            </a:r>
          </a:p>
          <a:p>
            <a:pPr marL="228600" indent="0" algn="ctr"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34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9791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Recap Questions</a:t>
            </a:r>
            <a:endParaRPr lang="en-US" dirty="0"/>
          </a:p>
        </p:txBody>
      </p:sp>
      <p:pic>
        <p:nvPicPr>
          <p:cNvPr id="5" name="Picture 2" descr="https://www.akana.com/images/solutions/APIGateway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653854"/>
            <a:ext cx="4874160" cy="5557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4876800" y="1782223"/>
            <a:ext cx="3971174" cy="3352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3400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 software development APIs are often the </a:t>
            </a:r>
            <a:r>
              <a:rPr lang="en-US" sz="3400" b="1" u="sng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bridge</a:t>
            </a:r>
            <a:r>
              <a:rPr lang="en-US" sz="3400" b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3400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between different components </a:t>
            </a:r>
            <a:br>
              <a:rPr lang="en-US" sz="3400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</a:br>
            <a:endParaRPr lang="en-US" sz="34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8636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API Use Cases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094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API Use Cases</a:t>
            </a:r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51329" y="827435"/>
            <a:ext cx="8583814" cy="5933047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b="1" u="sng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Three Common Use-Cases for APIs:</a:t>
            </a:r>
          </a:p>
          <a:p>
            <a:pPr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en-US" b="1" u="sng" smtClean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  <a:buFont typeface="+mj-lt"/>
              <a:buAutoNum type="arabicPeriod"/>
            </a:pPr>
            <a:r>
              <a:rPr lang="en-US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To provide pre-built code for </a:t>
            </a:r>
            <a:r>
              <a:rPr lang="en-US" u="sng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getting and sending</a:t>
            </a:r>
            <a:r>
              <a:rPr lang="en-US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data to a centralized database (e.g. Weather Data, IMDB Movie Data).</a:t>
            </a:r>
          </a:p>
          <a:p>
            <a:pPr marL="685800" indent="-457200">
              <a:spcBef>
                <a:spcPts val="0"/>
              </a:spcBef>
              <a:buFont typeface="+mj-lt"/>
              <a:buAutoNum type="arabicPeriod"/>
            </a:pPr>
            <a:endParaRPr lang="en-US" u="sng" smtClean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  <a:buFont typeface="+mj-lt"/>
              <a:buAutoNum type="arabicPeriod"/>
            </a:pPr>
            <a:r>
              <a:rPr lang="en-US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To provide pre-build code for creating or utilizing other software components (e.g. Google Maps, Spotify Tools).</a:t>
            </a:r>
          </a:p>
          <a:p>
            <a:pPr marL="685800" indent="-457200">
              <a:spcBef>
                <a:spcPts val="0"/>
              </a:spcBef>
              <a:buFont typeface="+mj-lt"/>
              <a:buAutoNum type="arabicPeriod"/>
            </a:pPr>
            <a:endParaRPr lang="en-US" smtClean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  <a:buFont typeface="+mj-lt"/>
              <a:buAutoNum type="arabicPeriod"/>
            </a:pPr>
            <a:r>
              <a:rPr lang="en-US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To interface with </a:t>
            </a:r>
            <a:r>
              <a:rPr lang="en-US" u="sng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physical sensors or hardware </a:t>
            </a:r>
            <a:r>
              <a:rPr lang="en-US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devices. (e.g. Nest Thermostat, Phillips Hue)</a:t>
            </a:r>
            <a:endParaRPr lang="en-US" u="sng" dirty="0" smtClean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104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6858000" cy="653854"/>
          </a:xfrm>
        </p:spPr>
        <p:txBody>
          <a:bodyPr>
            <a:normAutofit/>
          </a:bodyPr>
          <a:lstStyle/>
          <a:p>
            <a:r>
              <a:rPr lang="en-US" dirty="0"/>
              <a:t>Use Case #1 – Accessing and Sending Data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40131"/>
          <a:stretch/>
        </p:blipFill>
        <p:spPr>
          <a:xfrm>
            <a:off x="265086" y="672869"/>
            <a:ext cx="3048000" cy="144869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r="36363" b="29969"/>
          <a:stretch/>
        </p:blipFill>
        <p:spPr>
          <a:xfrm>
            <a:off x="1919507" y="2276211"/>
            <a:ext cx="6238381" cy="117020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r="28082" b="36422"/>
          <a:stretch/>
        </p:blipFill>
        <p:spPr>
          <a:xfrm>
            <a:off x="109511" y="3655632"/>
            <a:ext cx="4648200" cy="2398820"/>
          </a:xfrm>
          <a:prstGeom prst="rect">
            <a:avLst/>
          </a:prstGeom>
        </p:spPr>
      </p:pic>
      <p:pic>
        <p:nvPicPr>
          <p:cNvPr id="8" name="Picture 2" descr="https://www.data.gov/media/2013/11/Datagov_logo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4201" y="920128"/>
            <a:ext cx="3333750" cy="990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http://static.tumblr.com/cfpw6nx/6Oklueuir/screen_shot_2011-11-09_at_3.35.08_pm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8698" y="3764379"/>
            <a:ext cx="4208942" cy="799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http://www.citygridmedia.com/developer/wp-content/uploads/2012/03/Yelp_Logo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5171" y="4680565"/>
            <a:ext cx="2776980" cy="1421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38911" y="911508"/>
            <a:ext cx="2189312" cy="1068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780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6858000" cy="653854"/>
          </a:xfrm>
        </p:spPr>
        <p:txBody>
          <a:bodyPr>
            <a:normAutofit/>
          </a:bodyPr>
          <a:lstStyle/>
          <a:p>
            <a:r>
              <a:rPr lang="en-US" dirty="0"/>
              <a:t>Use Case #2 – Utilizing Pre-Built Code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888481"/>
            <a:ext cx="5486400" cy="397835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888481"/>
            <a:ext cx="2257425" cy="2295525"/>
          </a:xfrm>
          <a:prstGeom prst="rect">
            <a:avLst/>
          </a:prstGeom>
        </p:spPr>
      </p:pic>
      <p:sp>
        <p:nvSpPr>
          <p:cNvPr id="14" name="Content Placeholder 2"/>
          <p:cNvSpPr txBox="1">
            <a:spLocks/>
          </p:cNvSpPr>
          <p:nvPr/>
        </p:nvSpPr>
        <p:spPr>
          <a:xfrm>
            <a:off x="304800" y="5165687"/>
            <a:ext cx="8583814" cy="107073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800" b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Example: </a:t>
            </a:r>
            <a:r>
              <a:rPr lang="en-US" sz="28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AirBNB</a:t>
            </a:r>
            <a:r>
              <a:rPr lang="en-US" sz="2800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utilizes the Google Maps API to power its entire mapping service</a:t>
            </a:r>
          </a:p>
          <a:p>
            <a:pPr marL="228600" indent="0" algn="ctr"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34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8151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UCF -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Rutgers -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UTAusti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Unbrande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9560</TotalTime>
  <Words>430</Words>
  <Application>Microsoft Office PowerPoint</Application>
  <PresentationFormat>On-screen Show (4:3)</PresentationFormat>
  <Paragraphs>66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24</vt:i4>
      </vt:variant>
    </vt:vector>
  </HeadingPairs>
  <TitlesOfParts>
    <vt:vector size="32" baseType="lpstr">
      <vt:lpstr>Calibri Light</vt:lpstr>
      <vt:lpstr>Arial</vt:lpstr>
      <vt:lpstr>Roboto</vt:lpstr>
      <vt:lpstr>Calibri</vt:lpstr>
      <vt:lpstr>UCF - Theme</vt:lpstr>
      <vt:lpstr>Rutgers - Theme</vt:lpstr>
      <vt:lpstr>UTAustin</vt:lpstr>
      <vt:lpstr>Unbranded</vt:lpstr>
      <vt:lpstr>AJAX and APIs</vt:lpstr>
      <vt:lpstr>API Recap</vt:lpstr>
      <vt:lpstr>Recap Questions</vt:lpstr>
      <vt:lpstr>Recap Questions</vt:lpstr>
      <vt:lpstr>Recap Questions</vt:lpstr>
      <vt:lpstr>API Use Cases</vt:lpstr>
      <vt:lpstr>API Use Cases</vt:lpstr>
      <vt:lpstr>Use Case #1 – Accessing and Sending Data</vt:lpstr>
      <vt:lpstr>Use Case #2 – Utilizing Pre-Built Code</vt:lpstr>
      <vt:lpstr>Use Case #3 – Controlling Physical Hardware</vt:lpstr>
      <vt:lpstr>Use Case #3 – Controlling Physical Hardware</vt:lpstr>
      <vt:lpstr>JSON Recap</vt:lpstr>
      <vt:lpstr>Recap Questions</vt:lpstr>
      <vt:lpstr>Recap Questions</vt:lpstr>
      <vt:lpstr>Recap Questions</vt:lpstr>
      <vt:lpstr>Getting Data</vt:lpstr>
      <vt:lpstr>Recap Questions</vt:lpstr>
      <vt:lpstr>Recap Questions</vt:lpstr>
      <vt:lpstr>Recap Questions</vt:lpstr>
      <vt:lpstr>Recap Questions</vt:lpstr>
      <vt:lpstr>Recap Questions</vt:lpstr>
      <vt:lpstr>Welcome to “Full-Stack” Development</vt:lpstr>
      <vt:lpstr>Overview</vt:lpstr>
      <vt:lpstr>Questions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DevChat #1 Introduction to Twitter Bootstrap:  Web Development for Noobs</dc:title>
  <dc:creator>ahaque89</dc:creator>
  <cp:lastModifiedBy>Ahmed Haque</cp:lastModifiedBy>
  <cp:revision>1360</cp:revision>
  <cp:lastPrinted>2016-01-30T16:23:56Z</cp:lastPrinted>
  <dcterms:created xsi:type="dcterms:W3CDTF">2015-01-20T17:19:00Z</dcterms:created>
  <dcterms:modified xsi:type="dcterms:W3CDTF">2016-05-25T19:23:42Z</dcterms:modified>
</cp:coreProperties>
</file>